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4" r:id="rId1"/>
  </p:sldMasterIdLst>
  <p:notesMasterIdLst>
    <p:notesMasterId r:id="rId3"/>
  </p:notesMasterIdLst>
  <p:sldIdLst>
    <p:sldId id="256" r:id="rId2"/>
  </p:sldIdLst>
  <p:sldSz cx="7488238" cy="10591800"/>
  <p:notesSz cx="7102475" cy="10234613"/>
  <p:defaultTextStyle>
    <a:defPPr>
      <a:defRPr lang="ja-JP"/>
    </a:defPPr>
    <a:lvl1pPr marL="0" algn="l" defTabSz="228596" rtl="0" eaLnBrk="1" latinLnBrk="0" hangingPunct="1">
      <a:defRPr kumimoji="1" sz="450" kern="1200">
        <a:solidFill>
          <a:schemeClr val="tx1"/>
        </a:solidFill>
        <a:latin typeface="+mn-lt"/>
        <a:ea typeface="+mn-ea"/>
        <a:cs typeface="+mn-cs"/>
      </a:defRPr>
    </a:lvl1pPr>
    <a:lvl2pPr marL="114297" algn="l" defTabSz="228596" rtl="0" eaLnBrk="1" latinLnBrk="0" hangingPunct="1">
      <a:defRPr kumimoji="1" sz="450" kern="1200">
        <a:solidFill>
          <a:schemeClr val="tx1"/>
        </a:solidFill>
        <a:latin typeface="+mn-lt"/>
        <a:ea typeface="+mn-ea"/>
        <a:cs typeface="+mn-cs"/>
      </a:defRPr>
    </a:lvl2pPr>
    <a:lvl3pPr marL="228596" algn="l" defTabSz="228596" rtl="0" eaLnBrk="1" latinLnBrk="0" hangingPunct="1">
      <a:defRPr kumimoji="1" sz="450" kern="1200">
        <a:solidFill>
          <a:schemeClr val="tx1"/>
        </a:solidFill>
        <a:latin typeface="+mn-lt"/>
        <a:ea typeface="+mn-ea"/>
        <a:cs typeface="+mn-cs"/>
      </a:defRPr>
    </a:lvl3pPr>
    <a:lvl4pPr marL="342891" algn="l" defTabSz="228596" rtl="0" eaLnBrk="1" latinLnBrk="0" hangingPunct="1">
      <a:defRPr kumimoji="1" sz="450" kern="1200">
        <a:solidFill>
          <a:schemeClr val="tx1"/>
        </a:solidFill>
        <a:latin typeface="+mn-lt"/>
        <a:ea typeface="+mn-ea"/>
        <a:cs typeface="+mn-cs"/>
      </a:defRPr>
    </a:lvl4pPr>
    <a:lvl5pPr marL="457190" algn="l" defTabSz="228596" rtl="0" eaLnBrk="1" latinLnBrk="0" hangingPunct="1">
      <a:defRPr kumimoji="1" sz="450" kern="1200">
        <a:solidFill>
          <a:schemeClr val="tx1"/>
        </a:solidFill>
        <a:latin typeface="+mn-lt"/>
        <a:ea typeface="+mn-ea"/>
        <a:cs typeface="+mn-cs"/>
      </a:defRPr>
    </a:lvl5pPr>
    <a:lvl6pPr marL="571486" algn="l" defTabSz="228596" rtl="0" eaLnBrk="1" latinLnBrk="0" hangingPunct="1">
      <a:defRPr kumimoji="1" sz="450" kern="1200">
        <a:solidFill>
          <a:schemeClr val="tx1"/>
        </a:solidFill>
        <a:latin typeface="+mn-lt"/>
        <a:ea typeface="+mn-ea"/>
        <a:cs typeface="+mn-cs"/>
      </a:defRPr>
    </a:lvl6pPr>
    <a:lvl7pPr marL="685783" algn="l" defTabSz="228596" rtl="0" eaLnBrk="1" latinLnBrk="0" hangingPunct="1">
      <a:defRPr kumimoji="1" sz="450" kern="1200">
        <a:solidFill>
          <a:schemeClr val="tx1"/>
        </a:solidFill>
        <a:latin typeface="+mn-lt"/>
        <a:ea typeface="+mn-ea"/>
        <a:cs typeface="+mn-cs"/>
      </a:defRPr>
    </a:lvl7pPr>
    <a:lvl8pPr marL="800081" algn="l" defTabSz="228596" rtl="0" eaLnBrk="1" latinLnBrk="0" hangingPunct="1">
      <a:defRPr kumimoji="1" sz="450" kern="1200">
        <a:solidFill>
          <a:schemeClr val="tx1"/>
        </a:solidFill>
        <a:latin typeface="+mn-lt"/>
        <a:ea typeface="+mn-ea"/>
        <a:cs typeface="+mn-cs"/>
      </a:defRPr>
    </a:lvl8pPr>
    <a:lvl9pPr marL="914377" algn="l" defTabSz="228596" rtl="0" eaLnBrk="1" latinLnBrk="0" hangingPunct="1">
      <a:defRPr kumimoji="1" sz="4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36">
          <p15:clr>
            <a:srgbClr val="A4A3A4"/>
          </p15:clr>
        </p15:guide>
        <p15:guide id="2" pos="235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nowa Mari" initials="MM" lastIdx="1" clrIdx="0">
    <p:extLst>
      <p:ext uri="{19B8F6BF-5375-455C-9EA6-DF929625EA0E}">
        <p15:presenceInfo xmlns:p15="http://schemas.microsoft.com/office/powerpoint/2012/main" userId="a5e8aa82c2afb76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2E69"/>
    <a:srgbClr val="F4F2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4"/>
    <p:restoredTop sz="82305" autoAdjust="0"/>
  </p:normalViewPr>
  <p:slideViewPr>
    <p:cSldViewPr snapToGrid="0" snapToObjects="1">
      <p:cViewPr varScale="1">
        <p:scale>
          <a:sx n="57" d="100"/>
          <a:sy n="57" d="100"/>
        </p:scale>
        <p:origin x="2412" y="54"/>
      </p:cViewPr>
      <p:guideLst>
        <p:guide orient="horz" pos="3336"/>
        <p:guide pos="235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513508"/>
          </a:xfrm>
          <a:prstGeom prst="rect">
            <a:avLst/>
          </a:prstGeom>
        </p:spPr>
        <p:txBody>
          <a:bodyPr vert="horz" lIns="99066" tIns="49533" rIns="99066" bIns="49533" rtlCol="0"/>
          <a:lstStyle>
            <a:lvl1pPr algn="r">
              <a:defRPr sz="1300"/>
            </a:lvl1pPr>
          </a:lstStyle>
          <a:p>
            <a:fld id="{CB30471D-831C-454E-860E-5EF045DB4372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30450" y="1279525"/>
            <a:ext cx="244157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66" tIns="49533" rIns="99066" bIns="49533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710248" y="4925407"/>
            <a:ext cx="5681980" cy="4029879"/>
          </a:xfrm>
          <a:prstGeom prst="rect">
            <a:avLst/>
          </a:prstGeom>
        </p:spPr>
        <p:txBody>
          <a:bodyPr vert="horz" lIns="99066" tIns="49533" rIns="99066" bIns="49533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7739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4023092" y="9721107"/>
            <a:ext cx="3077739" cy="513507"/>
          </a:xfrm>
          <a:prstGeom prst="rect">
            <a:avLst/>
          </a:prstGeom>
        </p:spPr>
        <p:txBody>
          <a:bodyPr vert="horz" lIns="99066" tIns="49533" rIns="99066" bIns="49533" rtlCol="0" anchor="b"/>
          <a:lstStyle>
            <a:lvl1pPr algn="r">
              <a:defRPr sz="1300"/>
            </a:lvl1pPr>
          </a:lstStyle>
          <a:p>
            <a:fld id="{F8A3A1EF-1C47-D247-867D-7497CE384E2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7243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28596" rtl="0" eaLnBrk="1" latinLnBrk="0" hangingPunct="1">
      <a:defRPr kumimoji="1" sz="302" kern="1200">
        <a:solidFill>
          <a:schemeClr val="tx1"/>
        </a:solidFill>
        <a:latin typeface="+mn-lt"/>
        <a:ea typeface="+mn-ea"/>
        <a:cs typeface="+mn-cs"/>
      </a:defRPr>
    </a:lvl1pPr>
    <a:lvl2pPr marL="114297" algn="l" defTabSz="228596" rtl="0" eaLnBrk="1" latinLnBrk="0" hangingPunct="1">
      <a:defRPr kumimoji="1" sz="302" kern="1200">
        <a:solidFill>
          <a:schemeClr val="tx1"/>
        </a:solidFill>
        <a:latin typeface="+mn-lt"/>
        <a:ea typeface="+mn-ea"/>
        <a:cs typeface="+mn-cs"/>
      </a:defRPr>
    </a:lvl2pPr>
    <a:lvl3pPr marL="228596" algn="l" defTabSz="228596" rtl="0" eaLnBrk="1" latinLnBrk="0" hangingPunct="1">
      <a:defRPr kumimoji="1" sz="302" kern="1200">
        <a:solidFill>
          <a:schemeClr val="tx1"/>
        </a:solidFill>
        <a:latin typeface="+mn-lt"/>
        <a:ea typeface="+mn-ea"/>
        <a:cs typeface="+mn-cs"/>
      </a:defRPr>
    </a:lvl3pPr>
    <a:lvl4pPr marL="342891" algn="l" defTabSz="228596" rtl="0" eaLnBrk="1" latinLnBrk="0" hangingPunct="1">
      <a:defRPr kumimoji="1" sz="302" kern="1200">
        <a:solidFill>
          <a:schemeClr val="tx1"/>
        </a:solidFill>
        <a:latin typeface="+mn-lt"/>
        <a:ea typeface="+mn-ea"/>
        <a:cs typeface="+mn-cs"/>
      </a:defRPr>
    </a:lvl4pPr>
    <a:lvl5pPr marL="457190" algn="l" defTabSz="228596" rtl="0" eaLnBrk="1" latinLnBrk="0" hangingPunct="1">
      <a:defRPr kumimoji="1" sz="302" kern="1200">
        <a:solidFill>
          <a:schemeClr val="tx1"/>
        </a:solidFill>
        <a:latin typeface="+mn-lt"/>
        <a:ea typeface="+mn-ea"/>
        <a:cs typeface="+mn-cs"/>
      </a:defRPr>
    </a:lvl5pPr>
    <a:lvl6pPr marL="571486" algn="l" defTabSz="228596" rtl="0" eaLnBrk="1" latinLnBrk="0" hangingPunct="1">
      <a:defRPr kumimoji="1" sz="302" kern="1200">
        <a:solidFill>
          <a:schemeClr val="tx1"/>
        </a:solidFill>
        <a:latin typeface="+mn-lt"/>
        <a:ea typeface="+mn-ea"/>
        <a:cs typeface="+mn-cs"/>
      </a:defRPr>
    </a:lvl6pPr>
    <a:lvl7pPr marL="685783" algn="l" defTabSz="228596" rtl="0" eaLnBrk="1" latinLnBrk="0" hangingPunct="1">
      <a:defRPr kumimoji="1" sz="302" kern="1200">
        <a:solidFill>
          <a:schemeClr val="tx1"/>
        </a:solidFill>
        <a:latin typeface="+mn-lt"/>
        <a:ea typeface="+mn-ea"/>
        <a:cs typeface="+mn-cs"/>
      </a:defRPr>
    </a:lvl7pPr>
    <a:lvl8pPr marL="800081" algn="l" defTabSz="228596" rtl="0" eaLnBrk="1" latinLnBrk="0" hangingPunct="1">
      <a:defRPr kumimoji="1" sz="302" kern="1200">
        <a:solidFill>
          <a:schemeClr val="tx1"/>
        </a:solidFill>
        <a:latin typeface="+mn-lt"/>
        <a:ea typeface="+mn-ea"/>
        <a:cs typeface="+mn-cs"/>
      </a:defRPr>
    </a:lvl8pPr>
    <a:lvl9pPr marL="914377" algn="l" defTabSz="228596" rtl="0" eaLnBrk="1" latinLnBrk="0" hangingPunct="1">
      <a:defRPr kumimoji="1" sz="30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2330450" y="1279525"/>
            <a:ext cx="2441575" cy="34544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中身がある方がイメージしやすいと思うので、</a:t>
            </a:r>
            <a:r>
              <a:rPr kumimoji="1" lang="en-US" altLang="ja-JP" dirty="0" smtClean="0"/>
              <a:t>AOE</a:t>
            </a:r>
            <a:r>
              <a:rPr kumimoji="1" lang="ja-JP" altLang="en-US" dirty="0" smtClean="0"/>
              <a:t>のリーフを参考に作ってください。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項目は変えないでください。どうしても変えたい場合は応相談。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適宜レイアウトしますので、図や文字の量はあまり気にしなくていいです。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テンプレートからはみ出てもいいです。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図は少なくとも</a:t>
            </a:r>
            <a:r>
              <a:rPr kumimoji="1" lang="en-US" altLang="ja-JP" dirty="0" smtClean="0"/>
              <a:t>1</a:t>
            </a:r>
            <a:r>
              <a:rPr kumimoji="1" lang="ja-JP" altLang="en-US" dirty="0" smtClean="0"/>
              <a:t>枚は付けてください。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A3A1EF-1C47-D247-867D-7497CE384E25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3164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1618" y="1733427"/>
            <a:ext cx="6365002" cy="3687516"/>
          </a:xfrm>
        </p:spPr>
        <p:txBody>
          <a:bodyPr anchor="b"/>
          <a:lstStyle>
            <a:lvl1pPr algn="ctr">
              <a:defRPr sz="4913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6030" y="5563148"/>
            <a:ext cx="5616179" cy="2557232"/>
          </a:xfrm>
        </p:spPr>
        <p:txBody>
          <a:bodyPr/>
          <a:lstStyle>
            <a:lvl1pPr marL="0" indent="0" algn="ctr">
              <a:buNone/>
              <a:defRPr sz="1965"/>
            </a:lvl1pPr>
            <a:lvl2pPr marL="374401" indent="0" algn="ctr">
              <a:buNone/>
              <a:defRPr sz="1638"/>
            </a:lvl2pPr>
            <a:lvl3pPr marL="748802" indent="0" algn="ctr">
              <a:buNone/>
              <a:defRPr sz="1474"/>
            </a:lvl3pPr>
            <a:lvl4pPr marL="1123203" indent="0" algn="ctr">
              <a:buNone/>
              <a:defRPr sz="1310"/>
            </a:lvl4pPr>
            <a:lvl5pPr marL="1497604" indent="0" algn="ctr">
              <a:buNone/>
              <a:defRPr sz="1310"/>
            </a:lvl5pPr>
            <a:lvl6pPr marL="1872005" indent="0" algn="ctr">
              <a:buNone/>
              <a:defRPr sz="1310"/>
            </a:lvl6pPr>
            <a:lvl7pPr marL="2246406" indent="0" algn="ctr">
              <a:buNone/>
              <a:defRPr sz="1310"/>
            </a:lvl7pPr>
            <a:lvl8pPr marL="2620808" indent="0" algn="ctr">
              <a:buNone/>
              <a:defRPr sz="1310"/>
            </a:lvl8pPr>
            <a:lvl9pPr marL="2995209" indent="0" algn="ctr">
              <a:buNone/>
              <a:defRPr sz="131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4692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5067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58771" y="563915"/>
            <a:ext cx="1614651" cy="8976061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817" y="563915"/>
            <a:ext cx="4750351" cy="897606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477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425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917" y="2640598"/>
            <a:ext cx="6458605" cy="4405894"/>
          </a:xfrm>
        </p:spPr>
        <p:txBody>
          <a:bodyPr anchor="b"/>
          <a:lstStyle>
            <a:lvl1pPr>
              <a:defRPr sz="4913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0917" y="7088173"/>
            <a:ext cx="6458605" cy="2316955"/>
          </a:xfrm>
        </p:spPr>
        <p:txBody>
          <a:bodyPr/>
          <a:lstStyle>
            <a:lvl1pPr marL="0" indent="0">
              <a:buNone/>
              <a:defRPr sz="1965">
                <a:solidFill>
                  <a:schemeClr val="tx1"/>
                </a:solidFill>
              </a:defRPr>
            </a:lvl1pPr>
            <a:lvl2pPr marL="374401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2pPr>
            <a:lvl3pPr marL="748802" indent="0">
              <a:buNone/>
              <a:defRPr sz="1474">
                <a:solidFill>
                  <a:schemeClr val="tx1">
                    <a:tint val="75000"/>
                  </a:schemeClr>
                </a:solidFill>
              </a:defRPr>
            </a:lvl3pPr>
            <a:lvl4pPr marL="1123203" indent="0">
              <a:buNone/>
              <a:defRPr sz="1310">
                <a:solidFill>
                  <a:schemeClr val="tx1">
                    <a:tint val="75000"/>
                  </a:schemeClr>
                </a:solidFill>
              </a:defRPr>
            </a:lvl4pPr>
            <a:lvl5pPr marL="1497604" indent="0">
              <a:buNone/>
              <a:defRPr sz="1310">
                <a:solidFill>
                  <a:schemeClr val="tx1">
                    <a:tint val="75000"/>
                  </a:schemeClr>
                </a:solidFill>
              </a:defRPr>
            </a:lvl5pPr>
            <a:lvl6pPr marL="1872005" indent="0">
              <a:buNone/>
              <a:defRPr sz="1310">
                <a:solidFill>
                  <a:schemeClr val="tx1">
                    <a:tint val="75000"/>
                  </a:schemeClr>
                </a:solidFill>
              </a:defRPr>
            </a:lvl6pPr>
            <a:lvl7pPr marL="2246406" indent="0">
              <a:buNone/>
              <a:defRPr sz="1310">
                <a:solidFill>
                  <a:schemeClr val="tx1">
                    <a:tint val="75000"/>
                  </a:schemeClr>
                </a:solidFill>
              </a:defRPr>
            </a:lvl7pPr>
            <a:lvl8pPr marL="2620808" indent="0">
              <a:buNone/>
              <a:defRPr sz="1310">
                <a:solidFill>
                  <a:schemeClr val="tx1">
                    <a:tint val="75000"/>
                  </a:schemeClr>
                </a:solidFill>
              </a:defRPr>
            </a:lvl8pPr>
            <a:lvl9pPr marL="2995209" indent="0">
              <a:buNone/>
              <a:defRPr sz="131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502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816" y="2819576"/>
            <a:ext cx="3182501" cy="67204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90921" y="2819576"/>
            <a:ext cx="3182501" cy="67204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5579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2" y="563918"/>
            <a:ext cx="6458605" cy="2047258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3" y="2596463"/>
            <a:ext cx="3167875" cy="1272486"/>
          </a:xfrm>
        </p:spPr>
        <p:txBody>
          <a:bodyPr anchor="b"/>
          <a:lstStyle>
            <a:lvl1pPr marL="0" indent="0">
              <a:buNone/>
              <a:defRPr sz="1965" b="1"/>
            </a:lvl1pPr>
            <a:lvl2pPr marL="374401" indent="0">
              <a:buNone/>
              <a:defRPr sz="1638" b="1"/>
            </a:lvl2pPr>
            <a:lvl3pPr marL="748802" indent="0">
              <a:buNone/>
              <a:defRPr sz="1474" b="1"/>
            </a:lvl3pPr>
            <a:lvl4pPr marL="1123203" indent="0">
              <a:buNone/>
              <a:defRPr sz="1310" b="1"/>
            </a:lvl4pPr>
            <a:lvl5pPr marL="1497604" indent="0">
              <a:buNone/>
              <a:defRPr sz="1310" b="1"/>
            </a:lvl5pPr>
            <a:lvl6pPr marL="1872005" indent="0">
              <a:buNone/>
              <a:defRPr sz="1310" b="1"/>
            </a:lvl6pPr>
            <a:lvl7pPr marL="2246406" indent="0">
              <a:buNone/>
              <a:defRPr sz="1310" b="1"/>
            </a:lvl7pPr>
            <a:lvl8pPr marL="2620808" indent="0">
              <a:buNone/>
              <a:defRPr sz="1310" b="1"/>
            </a:lvl8pPr>
            <a:lvl9pPr marL="2995209" indent="0">
              <a:buNone/>
              <a:defRPr sz="131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5793" y="3868949"/>
            <a:ext cx="3167875" cy="569064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90921" y="2596463"/>
            <a:ext cx="3183476" cy="1272486"/>
          </a:xfrm>
        </p:spPr>
        <p:txBody>
          <a:bodyPr anchor="b"/>
          <a:lstStyle>
            <a:lvl1pPr marL="0" indent="0">
              <a:buNone/>
              <a:defRPr sz="1965" b="1"/>
            </a:lvl1pPr>
            <a:lvl2pPr marL="374401" indent="0">
              <a:buNone/>
              <a:defRPr sz="1638" b="1"/>
            </a:lvl2pPr>
            <a:lvl3pPr marL="748802" indent="0">
              <a:buNone/>
              <a:defRPr sz="1474" b="1"/>
            </a:lvl3pPr>
            <a:lvl4pPr marL="1123203" indent="0">
              <a:buNone/>
              <a:defRPr sz="1310" b="1"/>
            </a:lvl4pPr>
            <a:lvl5pPr marL="1497604" indent="0">
              <a:buNone/>
              <a:defRPr sz="1310" b="1"/>
            </a:lvl5pPr>
            <a:lvl6pPr marL="1872005" indent="0">
              <a:buNone/>
              <a:defRPr sz="1310" b="1"/>
            </a:lvl6pPr>
            <a:lvl7pPr marL="2246406" indent="0">
              <a:buNone/>
              <a:defRPr sz="1310" b="1"/>
            </a:lvl7pPr>
            <a:lvl8pPr marL="2620808" indent="0">
              <a:buNone/>
              <a:defRPr sz="1310" b="1"/>
            </a:lvl8pPr>
            <a:lvl9pPr marL="2995209" indent="0">
              <a:buNone/>
              <a:defRPr sz="131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90921" y="3868949"/>
            <a:ext cx="3183476" cy="569064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29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539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6042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2" y="706120"/>
            <a:ext cx="2415152" cy="2471420"/>
          </a:xfrm>
        </p:spPr>
        <p:txBody>
          <a:bodyPr anchor="b"/>
          <a:lstStyle>
            <a:lvl1pPr>
              <a:defRPr sz="262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83477" y="1525025"/>
            <a:ext cx="3790920" cy="7527043"/>
          </a:xfrm>
        </p:spPr>
        <p:txBody>
          <a:bodyPr/>
          <a:lstStyle>
            <a:lvl1pPr>
              <a:defRPr sz="2620"/>
            </a:lvl1pPr>
            <a:lvl2pPr>
              <a:defRPr sz="2293"/>
            </a:lvl2pPr>
            <a:lvl3pPr>
              <a:defRPr sz="1965"/>
            </a:lvl3pPr>
            <a:lvl4pPr>
              <a:defRPr sz="1638"/>
            </a:lvl4pPr>
            <a:lvl5pPr>
              <a:defRPr sz="1638"/>
            </a:lvl5pPr>
            <a:lvl6pPr>
              <a:defRPr sz="1638"/>
            </a:lvl6pPr>
            <a:lvl7pPr>
              <a:defRPr sz="1638"/>
            </a:lvl7pPr>
            <a:lvl8pPr>
              <a:defRPr sz="1638"/>
            </a:lvl8pPr>
            <a:lvl9pPr>
              <a:defRPr sz="1638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5792" y="3177540"/>
            <a:ext cx="2415152" cy="5886786"/>
          </a:xfrm>
        </p:spPr>
        <p:txBody>
          <a:bodyPr/>
          <a:lstStyle>
            <a:lvl1pPr marL="0" indent="0">
              <a:buNone/>
              <a:defRPr sz="1310"/>
            </a:lvl1pPr>
            <a:lvl2pPr marL="374401" indent="0">
              <a:buNone/>
              <a:defRPr sz="1146"/>
            </a:lvl2pPr>
            <a:lvl3pPr marL="748802" indent="0">
              <a:buNone/>
              <a:defRPr sz="983"/>
            </a:lvl3pPr>
            <a:lvl4pPr marL="1123203" indent="0">
              <a:buNone/>
              <a:defRPr sz="819"/>
            </a:lvl4pPr>
            <a:lvl5pPr marL="1497604" indent="0">
              <a:buNone/>
              <a:defRPr sz="819"/>
            </a:lvl5pPr>
            <a:lvl6pPr marL="1872005" indent="0">
              <a:buNone/>
              <a:defRPr sz="819"/>
            </a:lvl6pPr>
            <a:lvl7pPr marL="2246406" indent="0">
              <a:buNone/>
              <a:defRPr sz="819"/>
            </a:lvl7pPr>
            <a:lvl8pPr marL="2620808" indent="0">
              <a:buNone/>
              <a:defRPr sz="819"/>
            </a:lvl8pPr>
            <a:lvl9pPr marL="2995209" indent="0">
              <a:buNone/>
              <a:defRPr sz="819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3177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2" y="706120"/>
            <a:ext cx="2415152" cy="2471420"/>
          </a:xfrm>
        </p:spPr>
        <p:txBody>
          <a:bodyPr anchor="b"/>
          <a:lstStyle>
            <a:lvl1pPr>
              <a:defRPr sz="262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83477" y="1525025"/>
            <a:ext cx="3790920" cy="7527043"/>
          </a:xfrm>
        </p:spPr>
        <p:txBody>
          <a:bodyPr anchor="t"/>
          <a:lstStyle>
            <a:lvl1pPr marL="0" indent="0">
              <a:buNone/>
              <a:defRPr sz="2620"/>
            </a:lvl1pPr>
            <a:lvl2pPr marL="374401" indent="0">
              <a:buNone/>
              <a:defRPr sz="2293"/>
            </a:lvl2pPr>
            <a:lvl3pPr marL="748802" indent="0">
              <a:buNone/>
              <a:defRPr sz="1965"/>
            </a:lvl3pPr>
            <a:lvl4pPr marL="1123203" indent="0">
              <a:buNone/>
              <a:defRPr sz="1638"/>
            </a:lvl4pPr>
            <a:lvl5pPr marL="1497604" indent="0">
              <a:buNone/>
              <a:defRPr sz="1638"/>
            </a:lvl5pPr>
            <a:lvl6pPr marL="1872005" indent="0">
              <a:buNone/>
              <a:defRPr sz="1638"/>
            </a:lvl6pPr>
            <a:lvl7pPr marL="2246406" indent="0">
              <a:buNone/>
              <a:defRPr sz="1638"/>
            </a:lvl7pPr>
            <a:lvl8pPr marL="2620808" indent="0">
              <a:buNone/>
              <a:defRPr sz="1638"/>
            </a:lvl8pPr>
            <a:lvl9pPr marL="2995209" indent="0">
              <a:buNone/>
              <a:defRPr sz="1638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5792" y="3177540"/>
            <a:ext cx="2415152" cy="5886786"/>
          </a:xfrm>
        </p:spPr>
        <p:txBody>
          <a:bodyPr/>
          <a:lstStyle>
            <a:lvl1pPr marL="0" indent="0">
              <a:buNone/>
              <a:defRPr sz="1310"/>
            </a:lvl1pPr>
            <a:lvl2pPr marL="374401" indent="0">
              <a:buNone/>
              <a:defRPr sz="1146"/>
            </a:lvl2pPr>
            <a:lvl3pPr marL="748802" indent="0">
              <a:buNone/>
              <a:defRPr sz="983"/>
            </a:lvl3pPr>
            <a:lvl4pPr marL="1123203" indent="0">
              <a:buNone/>
              <a:defRPr sz="819"/>
            </a:lvl4pPr>
            <a:lvl5pPr marL="1497604" indent="0">
              <a:buNone/>
              <a:defRPr sz="819"/>
            </a:lvl5pPr>
            <a:lvl6pPr marL="1872005" indent="0">
              <a:buNone/>
              <a:defRPr sz="819"/>
            </a:lvl6pPr>
            <a:lvl7pPr marL="2246406" indent="0">
              <a:buNone/>
              <a:defRPr sz="819"/>
            </a:lvl7pPr>
            <a:lvl8pPr marL="2620808" indent="0">
              <a:buNone/>
              <a:defRPr sz="819"/>
            </a:lvl8pPr>
            <a:lvl9pPr marL="2995209" indent="0">
              <a:buNone/>
              <a:defRPr sz="819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633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817" y="563918"/>
            <a:ext cx="6458605" cy="2047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817" y="2819576"/>
            <a:ext cx="6458605" cy="6720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4816" y="9817032"/>
            <a:ext cx="1684854" cy="5639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F93D9-D88F-DE41-A401-8967725791B0}" type="datetimeFigureOut">
              <a:rPr kumimoji="1" lang="ja-JP" altLang="en-US" smtClean="0"/>
              <a:t>2018/5/11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80479" y="9817032"/>
            <a:ext cx="2527280" cy="5639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288568" y="9817032"/>
            <a:ext cx="1684854" cy="5639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8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13AC5-511F-924B-977F-DC5A333FC6B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4758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748802" rtl="0" eaLnBrk="1" latinLnBrk="0" hangingPunct="1">
        <a:lnSpc>
          <a:spcPct val="90000"/>
        </a:lnSpc>
        <a:spcBef>
          <a:spcPct val="0"/>
        </a:spcBef>
        <a:buNone/>
        <a:defRPr kumimoji="1" sz="36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7201" indent="-187201" algn="l" defTabSz="748802" rtl="0" eaLnBrk="1" latinLnBrk="0" hangingPunct="1">
        <a:lnSpc>
          <a:spcPct val="90000"/>
        </a:lnSpc>
        <a:spcBef>
          <a:spcPts val="819"/>
        </a:spcBef>
        <a:buFont typeface="Arial" panose="020B0604020202020204" pitchFamily="34" charset="0"/>
        <a:buChar char="•"/>
        <a:defRPr kumimoji="1" sz="2293" kern="1200">
          <a:solidFill>
            <a:schemeClr val="tx1"/>
          </a:solidFill>
          <a:latin typeface="+mn-lt"/>
          <a:ea typeface="+mn-ea"/>
          <a:cs typeface="+mn-cs"/>
        </a:defRPr>
      </a:lvl1pPr>
      <a:lvl2pPr marL="561602" indent="-187201" algn="l" defTabSz="748802" rtl="0" eaLnBrk="1" latinLnBrk="0" hangingPunct="1">
        <a:lnSpc>
          <a:spcPct val="90000"/>
        </a:lnSpc>
        <a:spcBef>
          <a:spcPts val="409"/>
        </a:spcBef>
        <a:buFont typeface="Arial" panose="020B0604020202020204" pitchFamily="34" charset="0"/>
        <a:buChar char="•"/>
        <a:defRPr kumimoji="1" sz="1965" kern="1200">
          <a:solidFill>
            <a:schemeClr val="tx1"/>
          </a:solidFill>
          <a:latin typeface="+mn-lt"/>
          <a:ea typeface="+mn-ea"/>
          <a:cs typeface="+mn-cs"/>
        </a:defRPr>
      </a:lvl2pPr>
      <a:lvl3pPr marL="936003" indent="-187201" algn="l" defTabSz="748802" rtl="0" eaLnBrk="1" latinLnBrk="0" hangingPunct="1">
        <a:lnSpc>
          <a:spcPct val="90000"/>
        </a:lnSpc>
        <a:spcBef>
          <a:spcPts val="409"/>
        </a:spcBef>
        <a:buFont typeface="Arial" panose="020B0604020202020204" pitchFamily="34" charset="0"/>
        <a:buChar char="•"/>
        <a:defRPr kumimoji="1" sz="1638" kern="1200">
          <a:solidFill>
            <a:schemeClr val="tx1"/>
          </a:solidFill>
          <a:latin typeface="+mn-lt"/>
          <a:ea typeface="+mn-ea"/>
          <a:cs typeface="+mn-cs"/>
        </a:defRPr>
      </a:lvl3pPr>
      <a:lvl4pPr marL="1310404" indent="-187201" algn="l" defTabSz="748802" rtl="0" eaLnBrk="1" latinLnBrk="0" hangingPunct="1">
        <a:lnSpc>
          <a:spcPct val="90000"/>
        </a:lnSpc>
        <a:spcBef>
          <a:spcPts val="409"/>
        </a:spcBef>
        <a:buFont typeface="Arial" panose="020B0604020202020204" pitchFamily="34" charset="0"/>
        <a:buChar char="•"/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4pPr>
      <a:lvl5pPr marL="1684805" indent="-187201" algn="l" defTabSz="748802" rtl="0" eaLnBrk="1" latinLnBrk="0" hangingPunct="1">
        <a:lnSpc>
          <a:spcPct val="90000"/>
        </a:lnSpc>
        <a:spcBef>
          <a:spcPts val="409"/>
        </a:spcBef>
        <a:buFont typeface="Arial" panose="020B0604020202020204" pitchFamily="34" charset="0"/>
        <a:buChar char="•"/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5pPr>
      <a:lvl6pPr marL="2059206" indent="-187201" algn="l" defTabSz="748802" rtl="0" eaLnBrk="1" latinLnBrk="0" hangingPunct="1">
        <a:lnSpc>
          <a:spcPct val="90000"/>
        </a:lnSpc>
        <a:spcBef>
          <a:spcPts val="409"/>
        </a:spcBef>
        <a:buFont typeface="Arial" panose="020B0604020202020204" pitchFamily="34" charset="0"/>
        <a:buChar char="•"/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6pPr>
      <a:lvl7pPr marL="2433607" indent="-187201" algn="l" defTabSz="748802" rtl="0" eaLnBrk="1" latinLnBrk="0" hangingPunct="1">
        <a:lnSpc>
          <a:spcPct val="90000"/>
        </a:lnSpc>
        <a:spcBef>
          <a:spcPts val="409"/>
        </a:spcBef>
        <a:buFont typeface="Arial" panose="020B0604020202020204" pitchFamily="34" charset="0"/>
        <a:buChar char="•"/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7pPr>
      <a:lvl8pPr marL="2808008" indent="-187201" algn="l" defTabSz="748802" rtl="0" eaLnBrk="1" latinLnBrk="0" hangingPunct="1">
        <a:lnSpc>
          <a:spcPct val="90000"/>
        </a:lnSpc>
        <a:spcBef>
          <a:spcPts val="409"/>
        </a:spcBef>
        <a:buFont typeface="Arial" panose="020B0604020202020204" pitchFamily="34" charset="0"/>
        <a:buChar char="•"/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8pPr>
      <a:lvl9pPr marL="3182409" indent="-187201" algn="l" defTabSz="748802" rtl="0" eaLnBrk="1" latinLnBrk="0" hangingPunct="1">
        <a:lnSpc>
          <a:spcPct val="90000"/>
        </a:lnSpc>
        <a:spcBef>
          <a:spcPts val="409"/>
        </a:spcBef>
        <a:buFont typeface="Arial" panose="020B0604020202020204" pitchFamily="34" charset="0"/>
        <a:buChar char="•"/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48802" rtl="0" eaLnBrk="1" latinLnBrk="0" hangingPunct="1"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1pPr>
      <a:lvl2pPr marL="374401" algn="l" defTabSz="748802" rtl="0" eaLnBrk="1" latinLnBrk="0" hangingPunct="1"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2pPr>
      <a:lvl3pPr marL="748802" algn="l" defTabSz="748802" rtl="0" eaLnBrk="1" latinLnBrk="0" hangingPunct="1"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3pPr>
      <a:lvl4pPr marL="1123203" algn="l" defTabSz="748802" rtl="0" eaLnBrk="1" latinLnBrk="0" hangingPunct="1"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4pPr>
      <a:lvl5pPr marL="1497604" algn="l" defTabSz="748802" rtl="0" eaLnBrk="1" latinLnBrk="0" hangingPunct="1"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5pPr>
      <a:lvl6pPr marL="1872005" algn="l" defTabSz="748802" rtl="0" eaLnBrk="1" latinLnBrk="0" hangingPunct="1"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6pPr>
      <a:lvl7pPr marL="2246406" algn="l" defTabSz="748802" rtl="0" eaLnBrk="1" latinLnBrk="0" hangingPunct="1"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7pPr>
      <a:lvl8pPr marL="2620808" algn="l" defTabSz="748802" rtl="0" eaLnBrk="1" latinLnBrk="0" hangingPunct="1"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8pPr>
      <a:lvl9pPr marL="2995209" algn="l" defTabSz="748802" rtl="0" eaLnBrk="1" latinLnBrk="0" hangingPunct="1">
        <a:defRPr kumimoji="1" sz="147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0" Type="http://schemas.openxmlformats.org/officeDocument/2006/relationships/image" Target="../media/image8.png"/><Relationship Id="rId4" Type="http://schemas.openxmlformats.org/officeDocument/2006/relationships/image" Target="../media/image2.em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図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19" y="-2913"/>
            <a:ext cx="6477000" cy="1435100"/>
          </a:xfrm>
          <a:prstGeom prst="rect">
            <a:avLst/>
          </a:prstGeom>
        </p:spPr>
      </p:pic>
      <p:pic>
        <p:nvPicPr>
          <p:cNvPr id="26" name="図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4624"/>
            <a:ext cx="5765800" cy="901700"/>
          </a:xfrm>
          <a:prstGeom prst="rect">
            <a:avLst/>
          </a:prstGeom>
        </p:spPr>
      </p:pic>
      <p:sp>
        <p:nvSpPr>
          <p:cNvPr id="25" name="テキスト ボックス 24"/>
          <p:cNvSpPr txBox="1"/>
          <p:nvPr/>
        </p:nvSpPr>
        <p:spPr>
          <a:xfrm>
            <a:off x="576502" y="515800"/>
            <a:ext cx="5176649" cy="397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Gill Sans" charset="0"/>
              </a:rPr>
              <a:t>AOE (All Of gene Expression) </a:t>
            </a:r>
            <a:endParaRPr lang="ja-JP" altLang="en-US" sz="2000" dirty="0">
              <a:solidFill>
                <a:schemeClr val="bg1"/>
              </a:solidFill>
              <a:latin typeface="A-OTF 新ゴ Pro R" panose="020B0400000000000000" pitchFamily="34" charset="-128"/>
              <a:ea typeface="A-OTF 新ゴ Pro R" panose="020B0400000000000000" pitchFamily="34" charset="-128"/>
              <a:cs typeface="Gill Sans" charset="0"/>
            </a:endParaRPr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576502" y="810470"/>
            <a:ext cx="1751780" cy="245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000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Gill Sans" charset="0"/>
              </a:rPr>
              <a:t>http://aoe.dbcls.jp/</a:t>
            </a:r>
            <a:endParaRPr kumimoji="1" lang="ja-JP" altLang="en-US" sz="1000" dirty="0">
              <a:solidFill>
                <a:schemeClr val="bg1"/>
              </a:solidFill>
              <a:latin typeface="A-OTF 新ゴ Pro R" panose="020B0400000000000000" pitchFamily="34" charset="-128"/>
              <a:ea typeface="A-OTF 新ゴ Pro R" panose="020B0400000000000000" pitchFamily="34" charset="-128"/>
              <a:cs typeface="Gill Sans" charset="0"/>
            </a:endParaRPr>
          </a:p>
        </p:txBody>
      </p:sp>
      <p:sp>
        <p:nvSpPr>
          <p:cNvPr id="34" name="テキスト ボックス 33"/>
          <p:cNvSpPr txBox="1"/>
          <p:nvPr/>
        </p:nvSpPr>
        <p:spPr>
          <a:xfrm>
            <a:off x="403198" y="1595698"/>
            <a:ext cx="6774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ja-JP" sz="14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</a:rPr>
              <a:t>AOE (All Of gene Expression)</a:t>
            </a:r>
            <a:r>
              <a:rPr lang="ja-JP" altLang="en-US" sz="14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</a:rPr>
              <a:t>とは</a:t>
            </a:r>
            <a:endParaRPr lang="en-US" altLang="ja-JP" sz="1400" dirty="0" smtClean="0">
              <a:solidFill>
                <a:srgbClr val="0A2E69"/>
              </a:solidFill>
              <a:latin typeface="A-OTF 新ゴ Pro R" panose="020B0400000000000000" pitchFamily="34" charset="-128"/>
              <a:ea typeface="A-OTF 新ゴ Pro R" panose="020B04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lang="ja-JP" altLang="en-US" sz="10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公共遺伝子発現データベースの目次です</a:t>
            </a:r>
            <a:r>
              <a:rPr lang="ja-JP" altLang="en-US" sz="10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。</a:t>
            </a:r>
            <a:r>
              <a:rPr lang="ja-JP" altLang="en-US" sz="1000" dirty="0" smtClean="0">
                <a:solidFill>
                  <a:srgbClr val="FF0000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（</a:t>
            </a:r>
            <a:r>
              <a:rPr lang="ja-JP" altLang="en-US" sz="1000" dirty="0" smtClean="0">
                <a:solidFill>
                  <a:srgbClr val="FF0000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全角</a:t>
            </a:r>
            <a:r>
              <a:rPr lang="en-US" altLang="ja-JP" sz="1000" dirty="0" smtClean="0">
                <a:solidFill>
                  <a:srgbClr val="FF0000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88</a:t>
            </a:r>
            <a:r>
              <a:rPr lang="ja-JP" altLang="en-US" sz="1000" dirty="0" smtClean="0">
                <a:solidFill>
                  <a:srgbClr val="FF0000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文字以内</a:t>
            </a:r>
            <a:r>
              <a:rPr lang="ja-JP" altLang="en-US" sz="1000" dirty="0" smtClean="0">
                <a:solidFill>
                  <a:srgbClr val="FF0000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）</a:t>
            </a:r>
            <a:endParaRPr kumimoji="1" lang="ja-JP" altLang="en-US" sz="992" dirty="0">
              <a:solidFill>
                <a:srgbClr val="FF0000"/>
              </a:solidFill>
              <a:latin typeface="A-OTF 新ゴ Pro R" panose="020B0400000000000000" pitchFamily="34" charset="-128"/>
              <a:ea typeface="A-OTF 新ゴ Pro R" panose="020B0400000000000000" pitchFamily="34" charset="-128"/>
              <a:cs typeface="Hiragino Kaku Gothic Pro W6" charset="-128"/>
            </a:endParaRPr>
          </a:p>
        </p:txBody>
      </p:sp>
      <p:sp>
        <p:nvSpPr>
          <p:cNvPr id="42" name="テキスト ボックス 41"/>
          <p:cNvSpPr txBox="1"/>
          <p:nvPr/>
        </p:nvSpPr>
        <p:spPr>
          <a:xfrm>
            <a:off x="450321" y="9937544"/>
            <a:ext cx="1877961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85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Gill Sans" charset="0"/>
              </a:rPr>
              <a:t>Database Center for Life Science</a:t>
            </a:r>
            <a:endParaRPr kumimoji="1" lang="ja-JP" altLang="en-US" sz="850" dirty="0">
              <a:solidFill>
                <a:srgbClr val="0A2E69"/>
              </a:solidFill>
              <a:latin typeface="A-OTF 新ゴ Pro R" panose="020B0400000000000000" pitchFamily="34" charset="-128"/>
              <a:ea typeface="A-OTF 新ゴ Pro R" panose="020B0400000000000000" pitchFamily="34" charset="-128"/>
              <a:cs typeface="Gill Sans" charset="0"/>
            </a:endParaRPr>
          </a:p>
        </p:txBody>
      </p:sp>
      <p:pic>
        <p:nvPicPr>
          <p:cNvPr id="43" name="図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00" y="10126800"/>
            <a:ext cx="6980400" cy="3786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" name="グループ化 3"/>
          <p:cNvGrpSpPr/>
          <p:nvPr/>
        </p:nvGrpSpPr>
        <p:grpSpPr>
          <a:xfrm>
            <a:off x="492970" y="2675657"/>
            <a:ext cx="2905390" cy="355600"/>
            <a:chOff x="505619" y="2675657"/>
            <a:chExt cx="2905390" cy="355600"/>
          </a:xfrm>
        </p:grpSpPr>
        <p:pic>
          <p:nvPicPr>
            <p:cNvPr id="36" name="図 35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5619" y="2675657"/>
              <a:ext cx="39600" cy="355600"/>
            </a:xfrm>
            <a:prstGeom prst="rect">
              <a:avLst/>
            </a:prstGeom>
            <a:ln>
              <a:noFill/>
            </a:ln>
          </p:spPr>
        </p:pic>
        <p:sp>
          <p:nvSpPr>
            <p:cNvPr id="37" name="テキスト ボックス 36"/>
            <p:cNvSpPr txBox="1"/>
            <p:nvPr/>
          </p:nvSpPr>
          <p:spPr>
            <a:xfrm>
              <a:off x="589151" y="2713184"/>
              <a:ext cx="2821858" cy="25391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ja-JP" sz="1050" dirty="0">
                  <a:solidFill>
                    <a:srgbClr val="0A2E69"/>
                  </a:solidFill>
                  <a:latin typeface="A-OTF 新ゴ Pro R" panose="020B0400000000000000" pitchFamily="34" charset="-128"/>
                  <a:ea typeface="A-OTF 新ゴ Pro R" panose="020B0400000000000000" pitchFamily="34" charset="-128"/>
                </a:rPr>
                <a:t>AOE (All Of gene </a:t>
              </a:r>
              <a:r>
                <a:rPr lang="en-US" altLang="ja-JP" sz="1050" dirty="0" smtClean="0">
                  <a:solidFill>
                    <a:srgbClr val="0A2E69"/>
                  </a:solidFill>
                  <a:latin typeface="A-OTF 新ゴ Pro R" panose="020B0400000000000000" pitchFamily="34" charset="-128"/>
                  <a:ea typeface="A-OTF 新ゴ Pro R" panose="020B0400000000000000" pitchFamily="34" charset="-128"/>
                </a:rPr>
                <a:t>Expression</a:t>
              </a:r>
              <a:r>
                <a:rPr lang="en-US" altLang="ja-JP" sz="1050" dirty="0">
                  <a:solidFill>
                    <a:srgbClr val="0A2E69"/>
                  </a:solidFill>
                  <a:latin typeface="A-OTF 新ゴ Pro R" panose="020B0400000000000000" pitchFamily="34" charset="-128"/>
                  <a:ea typeface="A-OTF 新ゴ Pro R" panose="020B0400000000000000" pitchFamily="34" charset="-128"/>
                </a:rPr>
                <a:t>)</a:t>
              </a:r>
              <a:r>
                <a:rPr lang="ja-JP" altLang="en-US" sz="1050" dirty="0" smtClean="0">
                  <a:solidFill>
                    <a:srgbClr val="0A2E69"/>
                  </a:solidFill>
                  <a:latin typeface="A-OTF 新ゴ Pro R" panose="020B0400000000000000" pitchFamily="34" charset="-128"/>
                  <a:ea typeface="A-OTF 新ゴ Pro R" panose="020B0400000000000000" pitchFamily="34" charset="-128"/>
                </a:rPr>
                <a:t>の</a:t>
              </a:r>
              <a:r>
                <a:rPr lang="ja-JP" altLang="en-US" sz="1050" dirty="0">
                  <a:solidFill>
                    <a:srgbClr val="0A2E69"/>
                  </a:solidFill>
                  <a:latin typeface="A-OTF 新ゴ Pro R" panose="020B0400000000000000" pitchFamily="34" charset="-128"/>
                  <a:ea typeface="A-OTF 新ゴ Pro R" panose="020B0400000000000000" pitchFamily="34" charset="-128"/>
                </a:rPr>
                <a:t>特徴</a:t>
              </a:r>
            </a:p>
          </p:txBody>
        </p:sp>
      </p:grpSp>
      <p:sp>
        <p:nvSpPr>
          <p:cNvPr id="38" name="テキスト ボックス 37"/>
          <p:cNvSpPr txBox="1"/>
          <p:nvPr/>
        </p:nvSpPr>
        <p:spPr>
          <a:xfrm>
            <a:off x="403197" y="3105831"/>
            <a:ext cx="3203123" cy="19620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ja-JP" altLang="en-US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遺伝子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発現データベースの中身をひと目で</a:t>
            </a:r>
          </a:p>
          <a:p>
            <a:pPr marL="447675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ja-JP" altLang="en-US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ヒストグラム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からデータを選択、項目を選択してリスト表示することができます。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ja-JP" altLang="en-US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登録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データランキングでより探しやすく</a:t>
            </a:r>
          </a:p>
          <a:p>
            <a:pPr marL="447675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ja-JP" altLang="en-US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生物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種ごと、手法ごとのデータ数のランキングを一覧できます。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ja-JP" altLang="en-US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動的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なグラフ描画</a:t>
            </a:r>
          </a:p>
          <a:p>
            <a:pPr marL="447675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ja-JP" altLang="en-US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クリック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操作で見たい生物種、手法に絞り込んだヒストグラムが動的に表示されます。</a:t>
            </a:r>
          </a:p>
        </p:txBody>
      </p:sp>
      <p:pic>
        <p:nvPicPr>
          <p:cNvPr id="21" name="図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371" y="9613900"/>
            <a:ext cx="7023100" cy="977900"/>
          </a:xfrm>
          <a:prstGeom prst="rect">
            <a:avLst/>
          </a:prstGeom>
        </p:spPr>
      </p:pic>
      <p:sp>
        <p:nvSpPr>
          <p:cNvPr id="22" name="テキスト ボックス 21"/>
          <p:cNvSpPr txBox="1"/>
          <p:nvPr/>
        </p:nvSpPr>
        <p:spPr>
          <a:xfrm>
            <a:off x="667757" y="9756000"/>
            <a:ext cx="6058385" cy="637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38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大学共同利用機関法人 情報・システム研究機構　データサイエンス共同利用</a:t>
            </a:r>
            <a:r>
              <a:rPr lang="ja-JP" altLang="en-US" sz="638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基盤</a:t>
            </a:r>
            <a:r>
              <a:rPr lang="ja-JP" altLang="en-US" sz="638" smtClean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施設</a:t>
            </a:r>
            <a:endParaRPr lang="ja-JP" altLang="en-US" sz="638" dirty="0">
              <a:solidFill>
                <a:schemeClr val="bg1"/>
              </a:solidFill>
              <a:latin typeface="A-OTF 新ゴ Pro R" panose="020B0400000000000000" pitchFamily="34" charset="-128"/>
              <a:ea typeface="A-OTF 新ゴ Pro R" panose="020B0400000000000000" pitchFamily="34" charset="-128"/>
              <a:cs typeface="Hiragino Kaku Gothic Pro W6" charset="-128"/>
            </a:endParaRPr>
          </a:p>
          <a:p>
            <a:r>
              <a:rPr lang="ja-JP" altLang="en-US" sz="850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ライフサイエンス統合データベースセンター</a:t>
            </a:r>
          </a:p>
          <a:p>
            <a:r>
              <a:rPr lang="en-US" altLang="ja-JP" sz="850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Gill Sans" charset="0"/>
              </a:rPr>
              <a:t>http://</a:t>
            </a:r>
            <a:r>
              <a:rPr lang="en-US" altLang="ja-JP" sz="850" dirty="0" err="1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Gill Sans" charset="0"/>
              </a:rPr>
              <a:t>dbcls.rois.ac.jp</a:t>
            </a:r>
            <a:endParaRPr lang="en-US" altLang="ja-JP" sz="850" dirty="0">
              <a:solidFill>
                <a:schemeClr val="bg1"/>
              </a:solidFill>
              <a:latin typeface="A-OTF 新ゴ Pro R" panose="020B0400000000000000" pitchFamily="34" charset="-128"/>
              <a:ea typeface="A-OTF 新ゴ Pro R" panose="020B0400000000000000" pitchFamily="34" charset="-128"/>
              <a:cs typeface="Gill Sans" charset="0"/>
            </a:endParaRPr>
          </a:p>
          <a:p>
            <a:r>
              <a:rPr lang="ja-JP" altLang="en-US" sz="602" b="1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柏</a:t>
            </a:r>
            <a:r>
              <a:rPr lang="ja-JP" altLang="en-US" sz="602" b="1" dirty="0" smtClean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ラボ</a:t>
            </a:r>
            <a:r>
              <a:rPr lang="en-US" altLang="ja-JP" sz="602" b="1" dirty="0" smtClean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 </a:t>
            </a:r>
            <a:r>
              <a:rPr lang="ja-JP" altLang="en-US" sz="602" b="1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N W6" charset="-128"/>
              </a:rPr>
              <a:t>	</a:t>
            </a:r>
            <a:r>
              <a:rPr lang="ja-JP" altLang="en-US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〒</a:t>
            </a:r>
            <a:r>
              <a:rPr lang="en-US" altLang="ja-JP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277-0871 </a:t>
            </a:r>
            <a:r>
              <a:rPr lang="ja-JP" altLang="en-US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千葉県柏市若柴</a:t>
            </a:r>
            <a:r>
              <a:rPr lang="en-US" altLang="ja-JP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178-4-4 </a:t>
            </a:r>
            <a:r>
              <a:rPr lang="ja-JP" altLang="en-US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東京大学柏の葉キャンパス駅前サテライト</a:t>
            </a:r>
            <a:r>
              <a:rPr lang="en-US" altLang="ja-JP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6</a:t>
            </a:r>
            <a:r>
              <a:rPr lang="ja-JP" altLang="en-US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階　　</a:t>
            </a:r>
            <a:r>
              <a:rPr lang="en-US" altLang="ja-JP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TEL: 04-7135-5508(</a:t>
            </a:r>
            <a:r>
              <a:rPr lang="ja-JP" altLang="en-US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代表</a:t>
            </a:r>
            <a:r>
              <a:rPr lang="en-US" altLang="ja-JP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)</a:t>
            </a:r>
            <a:r>
              <a:rPr lang="ja-JP" altLang="en-US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　</a:t>
            </a:r>
            <a:r>
              <a:rPr lang="en-US" altLang="ja-JP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FAX: 04-7135-5534</a:t>
            </a:r>
          </a:p>
          <a:p>
            <a:r>
              <a:rPr lang="ja-JP" altLang="en-US" sz="602" b="1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三島ラボ	</a:t>
            </a:r>
            <a:r>
              <a:rPr lang="ja-JP" altLang="en-US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〒</a:t>
            </a:r>
            <a:r>
              <a:rPr lang="en-US" altLang="ja-JP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411-8540 </a:t>
            </a:r>
            <a:r>
              <a:rPr lang="ja-JP" altLang="en-US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静岡県三島市谷田</a:t>
            </a:r>
            <a:r>
              <a:rPr lang="en-US" altLang="ja-JP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1111 </a:t>
            </a:r>
            <a:r>
              <a:rPr lang="ja-JP" altLang="en-US" sz="602" dirty="0">
                <a:solidFill>
                  <a:schemeClr val="bg1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3" charset="-128"/>
              </a:rPr>
              <a:t>国立遺伝学研究所内</a:t>
            </a:r>
            <a:endParaRPr kumimoji="1" lang="ja-JP" altLang="en-US" sz="602" dirty="0">
              <a:solidFill>
                <a:schemeClr val="bg1"/>
              </a:solidFill>
              <a:latin typeface="A-OTF 新ゴ Pro R" panose="020B0400000000000000" pitchFamily="34" charset="-128"/>
              <a:ea typeface="A-OTF 新ゴ Pro R" panose="020B0400000000000000" pitchFamily="34" charset="-128"/>
              <a:cs typeface="Hiragino Kaku Gothic Pro W3" charset="-128"/>
            </a:endParaRPr>
          </a:p>
        </p:txBody>
      </p:sp>
      <p:pic>
        <p:nvPicPr>
          <p:cNvPr id="23" name="図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5450" y="8902942"/>
            <a:ext cx="6477000" cy="38100"/>
          </a:xfrm>
          <a:prstGeom prst="rect">
            <a:avLst/>
          </a:prstGeom>
        </p:spPr>
      </p:pic>
      <p:sp>
        <p:nvSpPr>
          <p:cNvPr id="24" name="テキスト ボックス 23"/>
          <p:cNvSpPr txBox="1"/>
          <p:nvPr/>
        </p:nvSpPr>
        <p:spPr>
          <a:xfrm>
            <a:off x="414259" y="9086243"/>
            <a:ext cx="6704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00"/>
              </a:lnSpc>
            </a:pPr>
            <a:r>
              <a:rPr lang="ja-JP" altLang="en-US" sz="1000" dirty="0"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StdN W8" charset="-128"/>
              </a:rPr>
              <a:t>参考文献</a:t>
            </a:r>
          </a:p>
          <a:p>
            <a:pPr lvl="0"/>
            <a:endParaRPr lang="en-US" altLang="ja-JP" sz="400" dirty="0" smtClean="0">
              <a:latin typeface="A-OTF 新ゴ Pro R" panose="020B0400000000000000" pitchFamily="34" charset="-128"/>
              <a:ea typeface="A-OTF 新ゴ Pro R" panose="020B0400000000000000" pitchFamily="34" charset="-128"/>
            </a:endParaRPr>
          </a:p>
          <a:p>
            <a:pPr lvl="0"/>
            <a:r>
              <a:rPr lang="ja-JP" altLang="en-US" sz="900" dirty="0" smtClean="0">
                <a:latin typeface="A-OTF 新ゴ Pro R" panose="020B0400000000000000" pitchFamily="34" charset="-128"/>
                <a:ea typeface="A-OTF 新ゴ Pro R" panose="020B0400000000000000" pitchFamily="34" charset="-128"/>
              </a:rPr>
              <a:t>統合</a:t>
            </a:r>
            <a:r>
              <a:rPr lang="en-US" altLang="ja-JP" sz="900" dirty="0">
                <a:latin typeface="A-OTF 新ゴ Pro R" panose="020B0400000000000000" pitchFamily="34" charset="-128"/>
                <a:ea typeface="A-OTF 新ゴ Pro R" panose="020B0400000000000000" pitchFamily="34" charset="-128"/>
              </a:rPr>
              <a:t>TV </a:t>
            </a:r>
            <a:r>
              <a:rPr lang="ja-JP" altLang="en-US" sz="900" dirty="0">
                <a:latin typeface="A-OTF 新ゴ Pro R" panose="020B0400000000000000" pitchFamily="34" charset="-128"/>
                <a:ea typeface="A-OTF 新ゴ Pro R" panose="020B0400000000000000" pitchFamily="34" charset="-128"/>
              </a:rPr>
              <a:t>「</a:t>
            </a:r>
            <a:r>
              <a:rPr lang="en-US" altLang="ja-JP" sz="900" dirty="0">
                <a:latin typeface="A-OTF 新ゴ Pro R" panose="020B0400000000000000" pitchFamily="34" charset="-128"/>
                <a:ea typeface="A-OTF 新ゴ Pro R" panose="020B0400000000000000" pitchFamily="34" charset="-128"/>
              </a:rPr>
              <a:t>AOE</a:t>
            </a:r>
            <a:r>
              <a:rPr lang="ja-JP" altLang="en-US" sz="900" dirty="0">
                <a:latin typeface="A-OTF 新ゴ Pro R" panose="020B0400000000000000" pitchFamily="34" charset="-128"/>
                <a:ea typeface="A-OTF 新ゴ Pro R" panose="020B0400000000000000" pitchFamily="34" charset="-128"/>
              </a:rPr>
              <a:t>を使って遺伝子発現データベースの統計を見ながら検索する</a:t>
            </a:r>
            <a:r>
              <a:rPr lang="ja-JP" altLang="en-US" sz="900" dirty="0" smtClean="0">
                <a:latin typeface="A-OTF 新ゴ Pro R" panose="020B0400000000000000" pitchFamily="34" charset="-128"/>
                <a:ea typeface="A-OTF 新ゴ Pro R" panose="020B0400000000000000" pitchFamily="34" charset="-128"/>
              </a:rPr>
              <a:t>」</a:t>
            </a:r>
            <a:r>
              <a:rPr lang="en-US" altLang="ja-JP" sz="900" dirty="0" smtClean="0">
                <a:latin typeface="A-OTF 新ゴ Pro R" panose="020B0400000000000000" pitchFamily="34" charset="-128"/>
                <a:ea typeface="A-OTF 新ゴ Pro R" panose="020B0400000000000000" pitchFamily="34" charset="-128"/>
              </a:rPr>
              <a:t>DOI</a:t>
            </a:r>
            <a:r>
              <a:rPr lang="en-US" altLang="ja-JP" sz="900" dirty="0">
                <a:latin typeface="A-OTF 新ゴ Pro R" panose="020B0400000000000000" pitchFamily="34" charset="-128"/>
                <a:ea typeface="A-OTF 新ゴ Pro R" panose="020B0400000000000000" pitchFamily="34" charset="-128"/>
              </a:rPr>
              <a:t>: 10.7875/togotv.2014.096</a:t>
            </a:r>
          </a:p>
        </p:txBody>
      </p:sp>
      <p:sp>
        <p:nvSpPr>
          <p:cNvPr id="41" name="テキスト ボックス 40"/>
          <p:cNvSpPr txBox="1"/>
          <p:nvPr/>
        </p:nvSpPr>
        <p:spPr>
          <a:xfrm>
            <a:off x="667757" y="7861379"/>
            <a:ext cx="3076362" cy="83343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ja-JP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DNA Data Bank of Japan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の遺伝子発現データベース</a:t>
            </a:r>
            <a:r>
              <a:rPr lang="en-US" altLang="ja-JP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DDBJ Omics </a:t>
            </a:r>
            <a:r>
              <a:rPr lang="en-US" altLang="ja-JP" sz="900" dirty="0" err="1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aRchive</a:t>
            </a:r>
            <a:r>
              <a:rPr lang="en-US" altLang="ja-JP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(DOR)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との協力・連携体制を強化し、公共遺伝子発現データのメタ解析結果を盛り込んでいく予定です。</a:t>
            </a:r>
            <a:endParaRPr kumimoji="1" lang="ja-JP" altLang="en-US" sz="900" dirty="0">
              <a:solidFill>
                <a:srgbClr val="0A2E69"/>
              </a:solidFill>
              <a:latin typeface="A-OTF 新ゴ Pro R" panose="020B0400000000000000" pitchFamily="34" charset="-128"/>
              <a:ea typeface="A-OTF 新ゴ Pro R" panose="020B0400000000000000" pitchFamily="34" charset="-128"/>
              <a:cs typeface="Hiragino Kaku Gothic Pro W6" charset="-128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492970" y="7508037"/>
            <a:ext cx="2905390" cy="355600"/>
            <a:chOff x="505619" y="7757427"/>
            <a:chExt cx="2905390" cy="355600"/>
          </a:xfrm>
        </p:grpSpPr>
        <p:pic>
          <p:nvPicPr>
            <p:cNvPr id="46" name="図 45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05619" y="7757427"/>
              <a:ext cx="39600" cy="355600"/>
            </a:xfrm>
            <a:prstGeom prst="rect">
              <a:avLst/>
            </a:prstGeom>
            <a:ln>
              <a:noFill/>
            </a:ln>
          </p:spPr>
        </p:pic>
        <p:sp>
          <p:nvSpPr>
            <p:cNvPr id="48" name="テキスト ボックス 47"/>
            <p:cNvSpPr txBox="1"/>
            <p:nvPr/>
          </p:nvSpPr>
          <p:spPr>
            <a:xfrm>
              <a:off x="589151" y="7794954"/>
              <a:ext cx="2821858" cy="28469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ja-JP" altLang="en-US" sz="1050" dirty="0">
                  <a:solidFill>
                    <a:srgbClr val="0A2E69"/>
                  </a:solidFill>
                  <a:latin typeface="A-OTF 新ゴ Pro R" panose="020B0400000000000000" pitchFamily="34" charset="-128"/>
                  <a:ea typeface="A-OTF 新ゴ Pro R" panose="020B0400000000000000" pitchFamily="34" charset="-128"/>
                  <a:cs typeface="Hiragino Kaku Gothic Pro W6" charset="-128"/>
                </a:rPr>
                <a:t>今後の開発予定</a:t>
              </a:r>
            </a:p>
          </p:txBody>
        </p:sp>
      </p:grpSp>
      <p:grpSp>
        <p:nvGrpSpPr>
          <p:cNvPr id="3" name="グループ化 2"/>
          <p:cNvGrpSpPr/>
          <p:nvPr/>
        </p:nvGrpSpPr>
        <p:grpSpPr>
          <a:xfrm>
            <a:off x="492970" y="5279078"/>
            <a:ext cx="2905390" cy="355600"/>
            <a:chOff x="492970" y="5389918"/>
            <a:chExt cx="2905390" cy="355600"/>
          </a:xfrm>
        </p:grpSpPr>
        <p:pic>
          <p:nvPicPr>
            <p:cNvPr id="35" name="図 34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2970" y="5389918"/>
              <a:ext cx="39600" cy="355600"/>
            </a:xfrm>
            <a:prstGeom prst="rect">
              <a:avLst/>
            </a:prstGeom>
            <a:ln>
              <a:noFill/>
            </a:ln>
          </p:spPr>
        </p:pic>
        <p:sp>
          <p:nvSpPr>
            <p:cNvPr id="45" name="テキスト ボックス 44"/>
            <p:cNvSpPr txBox="1"/>
            <p:nvPr/>
          </p:nvSpPr>
          <p:spPr>
            <a:xfrm>
              <a:off x="576502" y="5427445"/>
              <a:ext cx="2821858" cy="28469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ja-JP" altLang="en-US" sz="1050" dirty="0">
                  <a:solidFill>
                    <a:srgbClr val="0A2E69"/>
                  </a:solidFill>
                  <a:latin typeface="A-OTF 新ゴ Pro R" panose="020B0400000000000000" pitchFamily="34" charset="-128"/>
                  <a:ea typeface="A-OTF 新ゴ Pro R" panose="020B0400000000000000" pitchFamily="34" charset="-128"/>
                  <a:cs typeface="Hiragino Kaku Gothic Pro W6" charset="-128"/>
                </a:rPr>
                <a:t>利用例</a:t>
              </a:r>
            </a:p>
          </p:txBody>
        </p:sp>
      </p:grpSp>
      <p:sp>
        <p:nvSpPr>
          <p:cNvPr id="2" name="正方形/長方形 1"/>
          <p:cNvSpPr/>
          <p:nvPr/>
        </p:nvSpPr>
        <p:spPr>
          <a:xfrm>
            <a:off x="628141" y="5574049"/>
            <a:ext cx="311597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ts val="1500"/>
              </a:lnSpc>
              <a:buFont typeface="Wingdings" panose="05000000000000000000" pitchFamily="2" charset="2"/>
              <a:buChar char="u"/>
            </a:pPr>
            <a:r>
              <a:rPr lang="ja-JP" altLang="en-US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生物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種別登録データランキングを眺める。</a:t>
            </a:r>
          </a:p>
          <a:p>
            <a:pPr marL="171450" indent="-171450">
              <a:lnSpc>
                <a:spcPts val="1500"/>
              </a:lnSpc>
              <a:buFont typeface="Wingdings" panose="05000000000000000000" pitchFamily="2" charset="2"/>
              <a:buChar char="u"/>
            </a:pPr>
            <a:r>
              <a:rPr lang="en-US" altLang="ja-JP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Mus </a:t>
            </a:r>
            <a:r>
              <a:rPr lang="en-US" altLang="ja-JP" sz="900" dirty="0" err="1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musculus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をクリックしてマウスのデータだけの登録件数推移を概観する。</a:t>
            </a:r>
          </a:p>
          <a:p>
            <a:pPr marL="171450" indent="-171450">
              <a:lnSpc>
                <a:spcPts val="1500"/>
              </a:lnSpc>
              <a:buFont typeface="Wingdings" panose="05000000000000000000" pitchFamily="2" charset="2"/>
              <a:buChar char="u"/>
            </a:pPr>
            <a:r>
              <a:rPr lang="ja-JP" altLang="en-US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手法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別登録データランキングで</a:t>
            </a:r>
            <a:r>
              <a:rPr lang="en-US" altLang="ja-JP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Illumina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と</a:t>
            </a:r>
            <a:r>
              <a:rPr lang="en-US" altLang="ja-JP" sz="900" dirty="0" err="1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Others_NGS</a:t>
            </a:r>
            <a:r>
              <a:rPr lang="ja-JP" altLang="en-US" sz="900" dirty="0" err="1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だけを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選択することで</a:t>
            </a:r>
            <a:r>
              <a:rPr lang="en-US" altLang="ja-JP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NGS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による遺伝子発現データのみの推移を描画する。</a:t>
            </a:r>
          </a:p>
          <a:p>
            <a:pPr marL="171450" indent="-171450">
              <a:lnSpc>
                <a:spcPts val="1500"/>
              </a:lnSpc>
              <a:buFont typeface="Wingdings" panose="05000000000000000000" pitchFamily="2" charset="2"/>
              <a:buChar char="u"/>
            </a:pPr>
            <a:r>
              <a:rPr lang="ja-JP" altLang="en-US" sz="900" dirty="0" smtClean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選択</a:t>
            </a:r>
            <a:r>
              <a:rPr lang="ja-JP" altLang="en-US" sz="900" dirty="0">
                <a:solidFill>
                  <a:srgbClr val="0A2E69"/>
                </a:solidFill>
                <a:latin typeface="A-OTF 新ゴ Pro R" panose="020B0400000000000000" pitchFamily="34" charset="-128"/>
                <a:ea typeface="A-OTF 新ゴ Pro R" panose="020B0400000000000000" pitchFamily="34" charset="-128"/>
                <a:cs typeface="Hiragino Kaku Gothic Pro W6" charset="-128"/>
              </a:rPr>
              <a:t>した項目をリスト表示して、オリジナルのデータに素早くアクセスする。</a:t>
            </a:r>
          </a:p>
        </p:txBody>
      </p:sp>
      <p:pic>
        <p:nvPicPr>
          <p:cNvPr id="1026" name="Picture 2" descr="C:\Users\Mari T. Minowa\Downloads\logo_en_c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5923" y="565119"/>
            <a:ext cx="932159" cy="420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図 28" descr="スクリーンショット 2016-11-16 13.39.38.png"/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4125284" y="2152653"/>
            <a:ext cx="2952000" cy="205200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30" name="図 29" descr="スクリーンショット 2016-11-16 13.43.46.png"/>
          <p:cNvPicPr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4125284" y="4330498"/>
            <a:ext cx="2952000" cy="2124000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31" name="図 30" descr="スクリーンショット 2016-11-16 13.48.18.png"/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4125284" y="6580342"/>
            <a:ext cx="2952000" cy="2124000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</p:pic>
      <p:sp>
        <p:nvSpPr>
          <p:cNvPr id="5" name="テキスト ボックス 4"/>
          <p:cNvSpPr txBox="1"/>
          <p:nvPr/>
        </p:nvSpPr>
        <p:spPr>
          <a:xfrm>
            <a:off x="5002925" y="1282847"/>
            <a:ext cx="2111475" cy="7386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1400" dirty="0" smtClean="0">
                <a:solidFill>
                  <a:srgbClr val="FF0000"/>
                </a:solidFill>
              </a:rPr>
              <a:t>適宜上書きしてください。</a:t>
            </a:r>
            <a:endParaRPr kumimoji="1" lang="en-US" altLang="ja-JP" sz="1400" dirty="0" smtClean="0">
              <a:solidFill>
                <a:srgbClr val="FF0000"/>
              </a:solidFill>
            </a:endParaRPr>
          </a:p>
          <a:p>
            <a:r>
              <a:rPr kumimoji="1" lang="ja-JP" altLang="en-US" sz="1400" dirty="0" smtClean="0">
                <a:solidFill>
                  <a:srgbClr val="FF0000"/>
                </a:solidFill>
              </a:rPr>
              <a:t>書き方については</a:t>
            </a:r>
            <a:endParaRPr kumimoji="1" lang="en-US" altLang="ja-JP" sz="1400" dirty="0" smtClean="0">
              <a:solidFill>
                <a:srgbClr val="FF0000"/>
              </a:solidFill>
            </a:endParaRPr>
          </a:p>
          <a:p>
            <a:r>
              <a:rPr kumimoji="1" lang="ja-JP" altLang="en-US" sz="1400" dirty="0" smtClean="0">
                <a:solidFill>
                  <a:srgbClr val="FF0000"/>
                </a:solidFill>
              </a:rPr>
              <a:t>ノートを参照してください。</a:t>
            </a:r>
            <a:endParaRPr kumimoji="1" lang="ja-JP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498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ホワイ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341</TotalTime>
  <Words>336</Words>
  <Application>Microsoft Office PowerPoint</Application>
  <PresentationFormat>ユーザー設定</PresentationFormat>
  <Paragraphs>38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14" baseType="lpstr">
      <vt:lpstr>A-OTF 新ゴ Pro R</vt:lpstr>
      <vt:lpstr>Gill Sans</vt:lpstr>
      <vt:lpstr>Hiragino Kaku Gothic Pro W3</vt:lpstr>
      <vt:lpstr>Hiragino Kaku Gothic Pro W6</vt:lpstr>
      <vt:lpstr>Hiragino Kaku Gothic ProN W6</vt:lpstr>
      <vt:lpstr>Hiragino Kaku Gothic StdN W8</vt:lpstr>
      <vt:lpstr>ＭＳ Ｐゴシック</vt:lpstr>
      <vt:lpstr>Yu Gothic</vt:lpstr>
      <vt:lpstr>Arial</vt:lpstr>
      <vt:lpstr>Calibri</vt:lpstr>
      <vt:lpstr>Calibri Light</vt:lpstr>
      <vt:lpstr>Wingdings</vt:lpstr>
      <vt:lpstr>ホワイト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Mari Minowa</dc:creator>
  <cp:lastModifiedBy>Hiromasa Ono</cp:lastModifiedBy>
  <cp:revision>10</cp:revision>
  <cp:lastPrinted>2016-03-17T06:18:54Z</cp:lastPrinted>
  <dcterms:created xsi:type="dcterms:W3CDTF">2016-03-15T09:55:00Z</dcterms:created>
  <dcterms:modified xsi:type="dcterms:W3CDTF">2018-05-11T06:41:59Z</dcterms:modified>
</cp:coreProperties>
</file>

<file path=docProps/thumbnail.jpeg>
</file>